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8017"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3602"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4d2c8cf8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4d2c8cf8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 </a:t>
            </a:r>
            <a:r>
              <a:rPr lang="en-GB" u="sng">
                <a:solidFill>
                  <a:schemeClr val="hlink"/>
                </a:solidFill>
                <a:hlinkClick r:id="rId2"/>
              </a:rPr>
              <a:t>https://tools.ietf.org/html/rfc8017</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b48b76f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b48b76f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4d2c8cf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4d2c8cf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4d2c8cf8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4d2c8cf8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4d2c8cf8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4d2c8cf8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897bd7d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897bd7d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897bd7d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897bd7d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9bd96d1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9bd96d1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9bd96d1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9bd96d1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9bd96d1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9bd96d1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b48b76f4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b48b76f4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b48b76f4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b48b76f4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b48b76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b48b76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930f35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930f35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b48b76f4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b48b76f4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4d2c8c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4d2c8c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4d2c8cf8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4d2c8cf8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 </a:t>
            </a:r>
            <a:r>
              <a:rPr lang="en-GB" u="sng">
                <a:solidFill>
                  <a:schemeClr val="hlink"/>
                </a:solidFill>
                <a:hlinkClick r:id="rId2"/>
              </a:rPr>
              <a:t>https://tools.ietf.org/html/rfc3602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jp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Digital Envelope</a:t>
            </a:r>
            <a:endParaRPr/>
          </a:p>
          <a:p>
            <a:pPr indent="0" lvl="0" marL="0" rtl="0" algn="l">
              <a:spcBef>
                <a:spcPts val="0"/>
              </a:spcBef>
              <a:spcAft>
                <a:spcPts val="0"/>
              </a:spcAft>
              <a:buNone/>
            </a:pPr>
            <a:r>
              <a:rPr lang="en-GB"/>
              <a:t>数位信封</a:t>
            </a:r>
            <a:endParaRPr/>
          </a:p>
        </p:txBody>
      </p:sp>
      <p:sp>
        <p:nvSpPr>
          <p:cNvPr id="229" name="Google Shape;229;p17"/>
          <p:cNvSpPr txBox="1"/>
          <p:nvPr>
            <p:ph idx="1" type="subTitle"/>
          </p:nvPr>
        </p:nvSpPr>
        <p:spPr>
          <a:xfrm>
            <a:off x="4768350" y="4565000"/>
            <a:ext cx="4249200" cy="3498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a:t>Collaborators: 107316126, 107316127, 107316154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RSA Algorithm - RFC8017</a:t>
            </a:r>
            <a:endParaRPr/>
          </a:p>
        </p:txBody>
      </p:sp>
      <p:sp>
        <p:nvSpPr>
          <p:cNvPr id="288" name="Google Shape;288;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26"/>
          <p:cNvPicPr preferRelativeResize="0"/>
          <p:nvPr/>
        </p:nvPicPr>
        <p:blipFill>
          <a:blip r:embed="rId3">
            <a:alphaModFix/>
          </a:blip>
          <a:stretch>
            <a:fillRect/>
          </a:stretch>
        </p:blipFill>
        <p:spPr>
          <a:xfrm>
            <a:off x="1297500" y="1567550"/>
            <a:ext cx="7038900" cy="28107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Method</a:t>
            </a:r>
            <a:endParaRPr sz="3200"/>
          </a:p>
        </p:txBody>
      </p:sp>
      <p:sp>
        <p:nvSpPr>
          <p:cNvPr id="295" name="Google Shape;29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In this paper we attempt to address two critical concern:</a:t>
            </a:r>
            <a:endParaRPr sz="2000"/>
          </a:p>
          <a:p>
            <a:pPr indent="-330200" lvl="0" marL="457200" rtl="0" algn="l">
              <a:spcBef>
                <a:spcPts val="1600"/>
              </a:spcBef>
              <a:spcAft>
                <a:spcPts val="0"/>
              </a:spcAft>
              <a:buSzPts val="1600"/>
              <a:buAutoNum type="arabicPeriod"/>
            </a:pPr>
            <a:r>
              <a:rPr lang="en-GB" sz="1700"/>
              <a:t>Efficiency</a:t>
            </a:r>
            <a:br>
              <a:rPr lang="en-GB" sz="1600"/>
            </a:br>
            <a:r>
              <a:rPr lang="en-GB" sz="1400">
                <a:latin typeface="Arial"/>
                <a:ea typeface="Arial"/>
                <a:cs typeface="Arial"/>
                <a:sym typeface="Arial"/>
              </a:rPr>
              <a:t>AES rather than RSA for message encryption</a:t>
            </a:r>
            <a:endParaRPr sz="1400">
              <a:latin typeface="Arial"/>
              <a:ea typeface="Arial"/>
              <a:cs typeface="Arial"/>
              <a:sym typeface="Arial"/>
            </a:endParaRPr>
          </a:p>
          <a:p>
            <a:pPr indent="0" lvl="0" marL="914400" rtl="0" algn="l">
              <a:lnSpc>
                <a:spcPct val="100000"/>
              </a:lnSpc>
              <a:spcBef>
                <a:spcPts val="1600"/>
              </a:spcBef>
              <a:spcAft>
                <a:spcPts val="0"/>
              </a:spcAft>
              <a:buNone/>
            </a:pPr>
            <a:r>
              <a:t/>
            </a:r>
            <a:endParaRPr sz="1200">
              <a:solidFill>
                <a:srgbClr val="000000"/>
              </a:solidFill>
              <a:latin typeface="Arial"/>
              <a:ea typeface="Arial"/>
              <a:cs typeface="Arial"/>
              <a:sym typeface="Arial"/>
            </a:endParaRPr>
          </a:p>
          <a:p>
            <a:pPr indent="-330200" lvl="0" marL="457200" rtl="0" algn="l">
              <a:spcBef>
                <a:spcPts val="0"/>
              </a:spcBef>
              <a:spcAft>
                <a:spcPts val="0"/>
              </a:spcAft>
              <a:buSzPts val="1600"/>
              <a:buAutoNum type="arabicPeriod"/>
            </a:pPr>
            <a:r>
              <a:rPr lang="en-GB" sz="1600"/>
              <a:t>Vulnerability</a:t>
            </a:r>
            <a:br>
              <a:rPr lang="en-GB" sz="1600"/>
            </a:br>
            <a:r>
              <a:rPr lang="en-GB" sz="1600"/>
              <a:t>128-bit AES message encryption and 2048-bit RSA key encryption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Implementation</a:t>
            </a:r>
            <a:r>
              <a:rPr lang="en-GB" sz="2800"/>
              <a:t> 实作方法</a:t>
            </a:r>
            <a:endParaRPr/>
          </a:p>
        </p:txBody>
      </p:sp>
      <p:sp>
        <p:nvSpPr>
          <p:cNvPr id="301" name="Google Shape;301;p28"/>
          <p:cNvSpPr txBox="1"/>
          <p:nvPr>
            <p:ph idx="1" type="body"/>
          </p:nvPr>
        </p:nvSpPr>
        <p:spPr>
          <a:xfrm>
            <a:off x="1297500" y="14130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Environment</a:t>
            </a:r>
            <a:r>
              <a:rPr lang="en-GB"/>
              <a:t>环境</a:t>
            </a:r>
            <a:r>
              <a:rPr lang="en-GB"/>
              <a:t>: Windows 10, Pop!_OS 20.10</a:t>
            </a:r>
            <a:endParaRPr/>
          </a:p>
          <a:p>
            <a:pPr indent="0" lvl="0" marL="0" rtl="0" algn="l">
              <a:spcBef>
                <a:spcPts val="1600"/>
              </a:spcBef>
              <a:spcAft>
                <a:spcPts val="0"/>
              </a:spcAft>
              <a:buNone/>
            </a:pPr>
            <a:r>
              <a:rPr lang="en-GB"/>
              <a:t>Programming Language</a:t>
            </a:r>
            <a:r>
              <a:rPr lang="en-GB"/>
              <a:t>程式语言</a:t>
            </a:r>
            <a:r>
              <a:rPr lang="en-GB"/>
              <a:t>: Python 3.8</a:t>
            </a:r>
            <a:endParaRPr/>
          </a:p>
          <a:p>
            <a:pPr indent="0" lvl="0" marL="0" rtl="0" algn="l">
              <a:spcBef>
                <a:spcPts val="1600"/>
              </a:spcBef>
              <a:spcAft>
                <a:spcPts val="0"/>
              </a:spcAft>
              <a:buNone/>
            </a:pPr>
            <a:r>
              <a:rPr lang="en-GB"/>
              <a:t>Dependencies函式库:</a:t>
            </a:r>
            <a:endParaRPr/>
          </a:p>
          <a:p>
            <a:pPr indent="-311150" lvl="0" marL="457200" rtl="0" algn="l">
              <a:spcBef>
                <a:spcPts val="1600"/>
              </a:spcBef>
              <a:spcAft>
                <a:spcPts val="0"/>
              </a:spcAft>
              <a:buSzPts val="1300"/>
              <a:buChar char="●"/>
            </a:pPr>
            <a:r>
              <a:rPr lang="en-GB"/>
              <a:t>PyCryptodome==3.10.1</a:t>
            </a:r>
            <a:endParaRPr/>
          </a:p>
          <a:p>
            <a:pPr indent="0" lvl="0" marL="0" rtl="0" algn="l">
              <a:spcBef>
                <a:spcPts val="1600"/>
              </a:spcBef>
              <a:spcAft>
                <a:spcPts val="0"/>
              </a:spcAft>
              <a:buNone/>
            </a:pPr>
            <a:r>
              <a:rPr lang="en-GB"/>
              <a:t>Transmission Protocol传输协定: TCP</a:t>
            </a:r>
            <a:endParaRPr/>
          </a:p>
          <a:p>
            <a:pPr indent="0" lvl="0" marL="0" rtl="0" algn="l">
              <a:spcBef>
                <a:spcPts val="1600"/>
              </a:spcBef>
              <a:spcAft>
                <a:spcPts val="0"/>
              </a:spcAft>
              <a:buNone/>
            </a:pPr>
            <a:r>
              <a:rPr lang="en-GB"/>
              <a:t>Data Structure: JSON</a:t>
            </a:r>
            <a:endParaRPr/>
          </a:p>
          <a:p>
            <a:pPr indent="0" lvl="0" marL="0" rtl="0" algn="l">
              <a:spcBef>
                <a:spcPts val="1600"/>
              </a:spcBef>
              <a:spcAft>
                <a:spcPts val="1600"/>
              </a:spcAft>
              <a:buNone/>
            </a:pPr>
            <a:r>
              <a:rPr lang="en-GB"/>
              <a:t>Scenario</a:t>
            </a:r>
            <a:r>
              <a:rPr lang="en-GB"/>
              <a:t>情景: </a:t>
            </a:r>
            <a:br>
              <a:rPr lang="en-GB"/>
            </a:br>
            <a:r>
              <a:rPr lang="en-GB"/>
              <a:t>Message exchange between two individual machine</a:t>
            </a:r>
            <a:br>
              <a:rPr lang="en-GB"/>
            </a:br>
            <a:r>
              <a:rPr lang="en-GB"/>
              <a:t>两台独立的计算机互相交换信息</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1297500" y="393750"/>
            <a:ext cx="21603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 </a:t>
            </a:r>
            <a:endParaRPr/>
          </a:p>
          <a:p>
            <a:pPr indent="0" lvl="0" marL="0" rtl="0" algn="l">
              <a:spcBef>
                <a:spcPts val="0"/>
              </a:spcBef>
              <a:spcAft>
                <a:spcPts val="0"/>
              </a:spcAft>
              <a:buNone/>
            </a:pPr>
            <a:r>
              <a:rPr lang="en-GB"/>
              <a:t>Diagram</a:t>
            </a:r>
            <a:endParaRPr/>
          </a:p>
          <a:p>
            <a:pPr indent="0" lvl="0" marL="0" rtl="0" algn="l">
              <a:spcBef>
                <a:spcPts val="0"/>
              </a:spcBef>
              <a:spcAft>
                <a:spcPts val="0"/>
              </a:spcAft>
              <a:buNone/>
            </a:pPr>
            <a:r>
              <a:rPr lang="en-GB"/>
              <a:t>流程图</a:t>
            </a:r>
            <a:r>
              <a:rPr lang="en-GB"/>
              <a:t> </a:t>
            </a:r>
            <a:endParaRPr/>
          </a:p>
        </p:txBody>
      </p:sp>
      <p:sp>
        <p:nvSpPr>
          <p:cNvPr id="307" name="Google Shape;307;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29"/>
          <p:cNvPicPr preferRelativeResize="0"/>
          <p:nvPr/>
        </p:nvPicPr>
        <p:blipFill>
          <a:blip r:embed="rId3">
            <a:alphaModFix/>
          </a:blip>
          <a:stretch>
            <a:fillRect/>
          </a:stretch>
        </p:blipFill>
        <p:spPr>
          <a:xfrm>
            <a:off x="3457800" y="394513"/>
            <a:ext cx="5516939" cy="435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Application Introduction 系统简介</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TCP-Server</a:t>
            </a:r>
            <a:endParaRPr/>
          </a:p>
        </p:txBody>
      </p:sp>
      <p:sp>
        <p:nvSpPr>
          <p:cNvPr id="319" name="Google Shape;319;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0" name="Google Shape;320;p31"/>
          <p:cNvPicPr preferRelativeResize="0"/>
          <p:nvPr/>
        </p:nvPicPr>
        <p:blipFill rotWithShape="1">
          <a:blip r:embed="rId3">
            <a:alphaModFix/>
          </a:blip>
          <a:srcRect b="2146" l="2868" r="41109" t="7657"/>
          <a:stretch/>
        </p:blipFill>
        <p:spPr>
          <a:xfrm>
            <a:off x="3213600" y="382325"/>
            <a:ext cx="5122800" cy="4639275"/>
          </a:xfrm>
          <a:prstGeom prst="rect">
            <a:avLst/>
          </a:prstGeom>
          <a:noFill/>
          <a:ln>
            <a:noFill/>
          </a:ln>
        </p:spPr>
      </p:pic>
      <p:sp>
        <p:nvSpPr>
          <p:cNvPr id="321" name="Google Shape;321;p31"/>
          <p:cNvSpPr/>
          <p:nvPr/>
        </p:nvSpPr>
        <p:spPr>
          <a:xfrm>
            <a:off x="504900" y="1943550"/>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Get Dialer ID</a:t>
            </a:r>
            <a:endParaRPr/>
          </a:p>
        </p:txBody>
      </p:sp>
      <p:sp>
        <p:nvSpPr>
          <p:cNvPr id="322" name="Google Shape;322;p31"/>
          <p:cNvSpPr/>
          <p:nvPr/>
        </p:nvSpPr>
        <p:spPr>
          <a:xfrm>
            <a:off x="504900" y="2655175"/>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Get Dialer Public Key</a:t>
            </a:r>
            <a:endParaRPr/>
          </a:p>
        </p:txBody>
      </p:sp>
      <p:sp>
        <p:nvSpPr>
          <p:cNvPr id="323" name="Google Shape;323;p31"/>
          <p:cNvSpPr/>
          <p:nvPr/>
        </p:nvSpPr>
        <p:spPr>
          <a:xfrm>
            <a:off x="504900" y="3532500"/>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Encrypt &amp; Decrypt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TCP-Client</a:t>
            </a:r>
            <a:endParaRPr/>
          </a:p>
        </p:txBody>
      </p:sp>
      <p:sp>
        <p:nvSpPr>
          <p:cNvPr id="329" name="Google Shape;329;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0" name="Google Shape;330;p32"/>
          <p:cNvSpPr/>
          <p:nvPr/>
        </p:nvSpPr>
        <p:spPr>
          <a:xfrm>
            <a:off x="1297500" y="1815800"/>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Get Public Key Of Receiver</a:t>
            </a:r>
            <a:endParaRPr/>
          </a:p>
        </p:txBody>
      </p:sp>
      <p:sp>
        <p:nvSpPr>
          <p:cNvPr id="331" name="Google Shape;331;p32"/>
          <p:cNvSpPr/>
          <p:nvPr/>
        </p:nvSpPr>
        <p:spPr>
          <a:xfrm>
            <a:off x="1297500" y="2709050"/>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Tell Receiver My ID</a:t>
            </a:r>
            <a:endParaRPr/>
          </a:p>
        </p:txBody>
      </p:sp>
      <p:sp>
        <p:nvSpPr>
          <p:cNvPr id="332" name="Google Shape;332;p32"/>
          <p:cNvSpPr/>
          <p:nvPr/>
        </p:nvSpPr>
        <p:spPr>
          <a:xfrm>
            <a:off x="1297500" y="3417975"/>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Encrypt &amp; Decrypt</a:t>
            </a:r>
            <a:endParaRPr/>
          </a:p>
        </p:txBody>
      </p:sp>
      <p:pic>
        <p:nvPicPr>
          <p:cNvPr id="333" name="Google Shape;333;p32"/>
          <p:cNvPicPr preferRelativeResize="0"/>
          <p:nvPr/>
        </p:nvPicPr>
        <p:blipFill rotWithShape="1">
          <a:blip r:embed="rId3">
            <a:alphaModFix/>
          </a:blip>
          <a:srcRect b="2014" l="2566" r="50000" t="7651"/>
          <a:stretch/>
        </p:blipFill>
        <p:spPr>
          <a:xfrm>
            <a:off x="4006200" y="393750"/>
            <a:ext cx="4337275" cy="4646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Encrypt</a:t>
            </a:r>
            <a:endParaRPr/>
          </a:p>
        </p:txBody>
      </p:sp>
      <p:sp>
        <p:nvSpPr>
          <p:cNvPr id="339" name="Google Shape;339;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33"/>
          <p:cNvPicPr preferRelativeResize="0"/>
          <p:nvPr/>
        </p:nvPicPr>
        <p:blipFill rotWithShape="1">
          <a:blip r:embed="rId3">
            <a:alphaModFix/>
          </a:blip>
          <a:srcRect b="1932" l="2544" r="44334" t="10996"/>
          <a:stretch/>
        </p:blipFill>
        <p:spPr>
          <a:xfrm>
            <a:off x="3957700" y="332675"/>
            <a:ext cx="4857374" cy="4478126"/>
          </a:xfrm>
          <a:prstGeom prst="rect">
            <a:avLst/>
          </a:prstGeom>
          <a:noFill/>
          <a:ln>
            <a:noFill/>
          </a:ln>
        </p:spPr>
      </p:pic>
      <p:sp>
        <p:nvSpPr>
          <p:cNvPr id="341" name="Google Shape;341;p33"/>
          <p:cNvSpPr/>
          <p:nvPr/>
        </p:nvSpPr>
        <p:spPr>
          <a:xfrm>
            <a:off x="6611050" y="239875"/>
            <a:ext cx="1837200" cy="3882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Random Key</a:t>
            </a:r>
            <a:endParaRPr/>
          </a:p>
        </p:txBody>
      </p:sp>
      <p:sp>
        <p:nvSpPr>
          <p:cNvPr id="342" name="Google Shape;342;p33"/>
          <p:cNvSpPr/>
          <p:nvPr/>
        </p:nvSpPr>
        <p:spPr>
          <a:xfrm>
            <a:off x="1297500" y="1039675"/>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AES Encryption</a:t>
            </a:r>
            <a:endParaRPr/>
          </a:p>
        </p:txBody>
      </p:sp>
      <p:sp>
        <p:nvSpPr>
          <p:cNvPr id="343" name="Google Shape;343;p33"/>
          <p:cNvSpPr/>
          <p:nvPr/>
        </p:nvSpPr>
        <p:spPr>
          <a:xfrm>
            <a:off x="1297500" y="2257638"/>
            <a:ext cx="2708700" cy="6282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RSA</a:t>
            </a:r>
            <a:r>
              <a:rPr lang="en-GB"/>
              <a:t> Encryption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Decrypt</a:t>
            </a:r>
            <a:endParaRPr/>
          </a:p>
        </p:txBody>
      </p:sp>
      <p:sp>
        <p:nvSpPr>
          <p:cNvPr id="349" name="Google Shape;349;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34"/>
          <p:cNvPicPr preferRelativeResize="0"/>
          <p:nvPr/>
        </p:nvPicPr>
        <p:blipFill rotWithShape="1">
          <a:blip r:embed="rId3">
            <a:alphaModFix/>
          </a:blip>
          <a:srcRect b="26713" l="2545" r="35965" t="25292"/>
          <a:stretch/>
        </p:blipFill>
        <p:spPr>
          <a:xfrm>
            <a:off x="2713813" y="1788837"/>
            <a:ext cx="5622576" cy="2468626"/>
          </a:xfrm>
          <a:prstGeom prst="rect">
            <a:avLst/>
          </a:prstGeom>
          <a:noFill/>
          <a:ln>
            <a:noFill/>
          </a:ln>
        </p:spPr>
      </p:pic>
      <p:sp>
        <p:nvSpPr>
          <p:cNvPr id="351" name="Google Shape;351;p34"/>
          <p:cNvSpPr/>
          <p:nvPr/>
        </p:nvSpPr>
        <p:spPr>
          <a:xfrm>
            <a:off x="0" y="3012725"/>
            <a:ext cx="3266700" cy="6378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RSA Decryption To Get Random Key</a:t>
            </a:r>
            <a:endParaRPr/>
          </a:p>
        </p:txBody>
      </p:sp>
      <p:sp>
        <p:nvSpPr>
          <p:cNvPr id="352" name="Google Shape;352;p34"/>
          <p:cNvSpPr/>
          <p:nvPr/>
        </p:nvSpPr>
        <p:spPr>
          <a:xfrm>
            <a:off x="0" y="3588450"/>
            <a:ext cx="3266700" cy="637800"/>
          </a:xfrm>
          <a:prstGeom prst="rightArrow">
            <a:avLst>
              <a:gd fmla="val 50000" name="adj1"/>
              <a:gd fmla="val 50000" name="adj2"/>
            </a:avLst>
          </a:prstGeom>
          <a:solidFill>
            <a:srgbClr val="D9F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AES</a:t>
            </a:r>
            <a:r>
              <a:rPr lang="en-GB"/>
              <a:t> Decryption To Get Plain Text</a:t>
            </a:r>
            <a:endParaRPr/>
          </a:p>
        </p:txBody>
      </p:sp>
      <p:sp>
        <p:nvSpPr>
          <p:cNvPr id="353" name="Google Shape;353;p34"/>
          <p:cNvSpPr/>
          <p:nvPr/>
        </p:nvSpPr>
        <p:spPr>
          <a:xfrm>
            <a:off x="6258275" y="2010825"/>
            <a:ext cx="1837200" cy="3882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Unpacking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DB-Server</a:t>
            </a:r>
            <a:endParaRPr/>
          </a:p>
        </p:txBody>
      </p:sp>
      <p:sp>
        <p:nvSpPr>
          <p:cNvPr id="359" name="Google Shape;359;p35"/>
          <p:cNvSpPr txBox="1"/>
          <p:nvPr>
            <p:ph idx="1" type="body"/>
          </p:nvPr>
        </p:nvSpPr>
        <p:spPr>
          <a:xfrm>
            <a:off x="1297500" y="1567550"/>
            <a:ext cx="2706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server application that support query of public key.</a:t>
            </a:r>
            <a:endParaRPr/>
          </a:p>
          <a:p>
            <a:pPr indent="0" lvl="0" marL="0" rtl="0" algn="l">
              <a:spcBef>
                <a:spcPts val="1600"/>
              </a:spcBef>
              <a:spcAft>
                <a:spcPts val="0"/>
              </a:spcAft>
              <a:buNone/>
            </a:pPr>
            <a:r>
              <a:rPr lang="en-GB"/>
              <a:t>Input: User ID</a:t>
            </a:r>
            <a:endParaRPr/>
          </a:p>
          <a:p>
            <a:pPr indent="0" lvl="0" marL="0" rtl="0" algn="l">
              <a:spcBef>
                <a:spcPts val="1600"/>
              </a:spcBef>
              <a:spcAft>
                <a:spcPts val="1600"/>
              </a:spcAft>
              <a:buNone/>
            </a:pPr>
            <a:r>
              <a:rPr lang="en-GB"/>
              <a:t>Output: </a:t>
            </a:r>
            <a:br>
              <a:rPr lang="en-GB"/>
            </a:br>
            <a:r>
              <a:rPr lang="en-GB"/>
              <a:t>- </a:t>
            </a:r>
            <a:r>
              <a:rPr lang="en-GB" sz="1100"/>
              <a:t>Found: 200$$$$$User Public Key</a:t>
            </a:r>
            <a:br>
              <a:rPr lang="en-GB" sz="1100"/>
            </a:br>
            <a:r>
              <a:rPr lang="en-GB" sz="1100"/>
              <a:t>- Not Found: 404$$$$$uid not found</a:t>
            </a:r>
            <a:endParaRPr sz="1100"/>
          </a:p>
        </p:txBody>
      </p:sp>
      <p:pic>
        <p:nvPicPr>
          <p:cNvPr id="360" name="Google Shape;360;p35"/>
          <p:cNvPicPr preferRelativeResize="0"/>
          <p:nvPr/>
        </p:nvPicPr>
        <p:blipFill rotWithShape="1">
          <a:blip r:embed="rId3">
            <a:alphaModFix/>
          </a:blip>
          <a:srcRect b="10481" l="2620" r="49997" t="11124"/>
          <a:stretch/>
        </p:blipFill>
        <p:spPr>
          <a:xfrm>
            <a:off x="4003950" y="555613"/>
            <a:ext cx="4332451" cy="403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Outline </a:t>
            </a:r>
            <a:r>
              <a:rPr lang="en-GB" sz="3200"/>
              <a:t>大纲</a:t>
            </a:r>
            <a:endParaRPr sz="3200"/>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Abstract</a:t>
            </a:r>
            <a:endParaRPr sz="1800"/>
          </a:p>
          <a:p>
            <a:pPr indent="-342900" lvl="0" marL="457200" rtl="0" algn="l">
              <a:spcBef>
                <a:spcPts val="0"/>
              </a:spcBef>
              <a:spcAft>
                <a:spcPts val="0"/>
              </a:spcAft>
              <a:buSzPts val="1800"/>
              <a:buChar char="-"/>
            </a:pPr>
            <a:r>
              <a:rPr lang="en-GB" sz="1800"/>
              <a:t>Introduction</a:t>
            </a:r>
            <a:endParaRPr sz="1800"/>
          </a:p>
          <a:p>
            <a:pPr indent="-342900" lvl="0" marL="457200" rtl="0" algn="l">
              <a:spcBef>
                <a:spcPts val="0"/>
              </a:spcBef>
              <a:spcAft>
                <a:spcPts val="0"/>
              </a:spcAft>
              <a:buSzPts val="1800"/>
              <a:buChar char="-"/>
            </a:pPr>
            <a:r>
              <a:rPr lang="en-GB" sz="1800"/>
              <a:t>Terminology</a:t>
            </a:r>
            <a:endParaRPr sz="1800"/>
          </a:p>
          <a:p>
            <a:pPr indent="-342900" lvl="0" marL="457200" rtl="0" algn="l">
              <a:spcBef>
                <a:spcPts val="0"/>
              </a:spcBef>
              <a:spcAft>
                <a:spcPts val="0"/>
              </a:spcAft>
              <a:buSzPts val="1800"/>
              <a:buChar char="-"/>
            </a:pPr>
            <a:r>
              <a:rPr lang="en-GB" sz="1800"/>
              <a:t>Methods</a:t>
            </a:r>
            <a:endParaRPr sz="1800"/>
          </a:p>
          <a:p>
            <a:pPr indent="-342900" lvl="0" marL="457200" rtl="0" algn="l">
              <a:spcBef>
                <a:spcPts val="0"/>
              </a:spcBef>
              <a:spcAft>
                <a:spcPts val="0"/>
              </a:spcAft>
              <a:buSzPts val="1800"/>
              <a:buChar char="-"/>
            </a:pPr>
            <a:r>
              <a:rPr lang="en-GB" sz="1800"/>
              <a:t>Implementation</a:t>
            </a:r>
            <a:endParaRPr sz="1800"/>
          </a:p>
          <a:p>
            <a:pPr indent="-342900" lvl="0" marL="457200" rtl="0" algn="l">
              <a:spcBef>
                <a:spcPts val="0"/>
              </a:spcBef>
              <a:spcAft>
                <a:spcPts val="0"/>
              </a:spcAft>
              <a:buSzPts val="1800"/>
              <a:buChar char="-"/>
            </a:pPr>
            <a:r>
              <a:rPr lang="en-GB" sz="1800"/>
              <a:t>Application Introduction</a:t>
            </a:r>
            <a:endParaRPr sz="1800"/>
          </a:p>
          <a:p>
            <a:pPr indent="-342900" lvl="0" marL="457200" rtl="0" algn="l">
              <a:spcBef>
                <a:spcPts val="0"/>
              </a:spcBef>
              <a:spcAft>
                <a:spcPts val="0"/>
              </a:spcAft>
              <a:buSzPts val="1800"/>
              <a:buChar char="-"/>
            </a:pPr>
            <a:r>
              <a:rPr lang="en-GB" sz="1800"/>
              <a:t>Experiment</a:t>
            </a:r>
            <a:endParaRPr sz="1800"/>
          </a:p>
          <a:p>
            <a:pPr indent="-342900" lvl="0" marL="457200" rtl="0" algn="l">
              <a:spcBef>
                <a:spcPts val="0"/>
              </a:spcBef>
              <a:spcAft>
                <a:spcPts val="0"/>
              </a:spcAft>
              <a:buSzPts val="1800"/>
              <a:buChar char="-"/>
            </a:pPr>
            <a:r>
              <a:rPr lang="en-GB" sz="1800"/>
              <a:t>Conclusion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a:t>
            </a:r>
            <a:endParaRPr/>
          </a:p>
        </p:txBody>
      </p:sp>
      <p:sp>
        <p:nvSpPr>
          <p:cNvPr id="366" name="Google Shape;366;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Arial"/>
                <a:ea typeface="Arial"/>
                <a:cs typeface="Arial"/>
                <a:sym typeface="Arial"/>
              </a:rPr>
              <a:t>Users are able to send and receive encrypted messages in real time speed using our system. Messages were not modified from sender to receiver end. For simplicity's sake , cryptanalysis and stress tests were not performed. </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72" name="Google Shape;372;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800">
                <a:latin typeface="Arial"/>
                <a:ea typeface="Arial"/>
                <a:cs typeface="Arial"/>
                <a:sym typeface="Arial"/>
              </a:rPr>
              <a:t>The protocol we proposed was able to achieve our goal of secure real time communication. However, many aspects like scalability and vulnerability of our protocol were not tested. Besides this, we did not compare the effectiveness of multiple protocols. Future research efforts will focus on testing the robustness of the protocol.</a:t>
            </a:r>
            <a:endParaRPr sz="1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1297500" y="1567550"/>
            <a:ext cx="2995150" cy="1462475"/>
          </a:xfrm>
          <a:prstGeom prst="rect">
            <a:avLst/>
          </a:prstGeom>
          <a:noFill/>
          <a:ln>
            <a:noFill/>
          </a:ln>
        </p:spPr>
      </p:pic>
      <p:pic>
        <p:nvPicPr>
          <p:cNvPr id="243" name="Google Shape;243;p19"/>
          <p:cNvPicPr preferRelativeResize="0"/>
          <p:nvPr/>
        </p:nvPicPr>
        <p:blipFill>
          <a:blip r:embed="rId4">
            <a:alphaModFix/>
          </a:blip>
          <a:stretch>
            <a:fillRect/>
          </a:stretch>
        </p:blipFill>
        <p:spPr>
          <a:xfrm>
            <a:off x="5341250" y="2793975"/>
            <a:ext cx="2995149" cy="1684771"/>
          </a:xfrm>
          <a:prstGeom prst="rect">
            <a:avLst/>
          </a:prstGeom>
          <a:noFill/>
          <a:ln>
            <a:noFill/>
          </a:ln>
        </p:spPr>
      </p:pic>
      <p:pic>
        <p:nvPicPr>
          <p:cNvPr id="244" name="Google Shape;244;p19"/>
          <p:cNvPicPr preferRelativeResize="0"/>
          <p:nvPr/>
        </p:nvPicPr>
        <p:blipFill>
          <a:blip r:embed="rId5">
            <a:alphaModFix/>
          </a:blip>
          <a:stretch>
            <a:fillRect/>
          </a:stretch>
        </p:blipFill>
        <p:spPr>
          <a:xfrm>
            <a:off x="3319375" y="2291913"/>
            <a:ext cx="2995153" cy="1462475"/>
          </a:xfrm>
          <a:prstGeom prst="rect">
            <a:avLst/>
          </a:prstGeom>
          <a:noFill/>
          <a:ln>
            <a:noFill/>
          </a:ln>
        </p:spPr>
      </p:pic>
      <p:pic>
        <p:nvPicPr>
          <p:cNvPr id="245" name="Google Shape;245;p19"/>
          <p:cNvPicPr preferRelativeResize="0"/>
          <p:nvPr/>
        </p:nvPicPr>
        <p:blipFill>
          <a:blip r:embed="rId6">
            <a:alphaModFix/>
          </a:blip>
          <a:stretch>
            <a:fillRect/>
          </a:stretch>
        </p:blipFill>
        <p:spPr>
          <a:xfrm>
            <a:off x="1297500" y="3030025"/>
            <a:ext cx="2995149" cy="1462475"/>
          </a:xfrm>
          <a:prstGeom prst="rect">
            <a:avLst/>
          </a:prstGeom>
          <a:noFill/>
          <a:ln>
            <a:noFill/>
          </a:ln>
        </p:spPr>
      </p:pic>
      <p:pic>
        <p:nvPicPr>
          <p:cNvPr id="246" name="Google Shape;246;p19"/>
          <p:cNvPicPr preferRelativeResize="0"/>
          <p:nvPr/>
        </p:nvPicPr>
        <p:blipFill>
          <a:blip r:embed="rId7">
            <a:alphaModFix/>
          </a:blip>
          <a:stretch>
            <a:fillRect/>
          </a:stretch>
        </p:blipFill>
        <p:spPr>
          <a:xfrm>
            <a:off x="5341250" y="1567550"/>
            <a:ext cx="2995149" cy="131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Abstract</a:t>
            </a:r>
            <a:endParaRPr sz="2800"/>
          </a:p>
        </p:txBody>
      </p:sp>
      <p:sp>
        <p:nvSpPr>
          <p:cNvPr id="252" name="Google Shape;252;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Digital envelope is section of encrypted data to be transmitted over network. It shall contains the encrypted message and encrypted random key.</a:t>
            </a:r>
            <a:br>
              <a:rPr lang="en-GB" sz="1600"/>
            </a:br>
            <a:r>
              <a:rPr lang="en-GB" sz="1600"/>
              <a:t>数位信封是经加密的网路封包。封包该包含密文与加密后的金钥。</a:t>
            </a:r>
            <a:endParaRPr sz="1600"/>
          </a:p>
          <a:p>
            <a:pPr indent="0" lvl="0" marL="0" rtl="0" algn="l">
              <a:spcBef>
                <a:spcPts val="1600"/>
              </a:spcBef>
              <a:spcAft>
                <a:spcPts val="0"/>
              </a:spcAft>
              <a:buNone/>
            </a:pPr>
            <a:r>
              <a:rPr lang="en-GB" sz="1600"/>
              <a:t>This method uses both symmetric encryption algorithm and RSA encryption algorithm. </a:t>
            </a:r>
            <a:br>
              <a:rPr lang="en-GB" sz="1600"/>
            </a:br>
            <a:r>
              <a:rPr lang="en-GB" sz="1600"/>
              <a:t>此方法使用对称式加密演算法及公开金钥加密演算法。</a:t>
            </a:r>
            <a:endParaRPr sz="1600"/>
          </a:p>
          <a:p>
            <a:pPr indent="0" lvl="0" marL="0" rtl="0" algn="l">
              <a:spcBef>
                <a:spcPts val="1600"/>
              </a:spcBef>
              <a:spcAft>
                <a:spcPts val="1600"/>
              </a:spcAft>
              <a:buNone/>
            </a:pPr>
            <a:r>
              <a:rPr lang="en-GB" sz="1600"/>
              <a:t>The plaintext is symmetrically encrypted by a random key (&gt;=128-bits) and the  random key will encrypted using public key encryption method. </a:t>
            </a:r>
            <a:br>
              <a:rPr lang="en-GB" sz="1600"/>
            </a:br>
            <a:r>
              <a:rPr lang="en-GB" sz="1600"/>
              <a:t>以至少128-bits的乱数对明文加密，并以接收者的公钥对乱数做加密。</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Introduction</a:t>
            </a:r>
            <a:r>
              <a:rPr lang="en-GB" sz="3200"/>
              <a:t> </a:t>
            </a:r>
            <a:endParaRPr sz="3200"/>
          </a:p>
        </p:txBody>
      </p:sp>
      <p:sp>
        <p:nvSpPr>
          <p:cNvPr id="258" name="Google Shape;258;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800">
                <a:latin typeface="Montserrat"/>
                <a:ea typeface="Montserrat"/>
                <a:cs typeface="Montserrat"/>
                <a:sym typeface="Montserrat"/>
              </a:rPr>
              <a:t>Computer Security Triad</a:t>
            </a:r>
            <a:endParaRPr sz="2400"/>
          </a:p>
          <a:p>
            <a:pPr indent="-381000" lvl="0" marL="457200" rtl="0" algn="l">
              <a:spcBef>
                <a:spcPts val="0"/>
              </a:spcBef>
              <a:spcAft>
                <a:spcPts val="0"/>
              </a:spcAft>
              <a:buSzPts val="2400"/>
              <a:buChar char="●"/>
            </a:pPr>
            <a:r>
              <a:rPr lang="en-GB" sz="2400"/>
              <a:t>Confidentiality</a:t>
            </a:r>
            <a:endParaRPr sz="2400"/>
          </a:p>
          <a:p>
            <a:pPr indent="-381000" lvl="0" marL="457200" rtl="0" algn="l">
              <a:spcBef>
                <a:spcPts val="0"/>
              </a:spcBef>
              <a:spcAft>
                <a:spcPts val="0"/>
              </a:spcAft>
              <a:buSzPts val="2400"/>
              <a:buChar char="●"/>
            </a:pPr>
            <a:r>
              <a:rPr lang="en-GB" sz="2400"/>
              <a:t>Integrity</a:t>
            </a:r>
            <a:endParaRPr sz="2400"/>
          </a:p>
          <a:p>
            <a:pPr indent="-381000" lvl="0" marL="457200" rtl="0" algn="l">
              <a:spcBef>
                <a:spcPts val="0"/>
              </a:spcBef>
              <a:spcAft>
                <a:spcPts val="0"/>
              </a:spcAft>
              <a:buSzPts val="2400"/>
              <a:buChar char="●"/>
            </a:pPr>
            <a:r>
              <a:rPr lang="en-GB" sz="2400"/>
              <a:t>Availability</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Terminology 名词定义</a:t>
            </a:r>
            <a:endParaRPr sz="3200"/>
          </a:p>
        </p:txBody>
      </p:sp>
      <p:sp>
        <p:nvSpPr>
          <p:cNvPr id="264" name="Google Shape;264;p22"/>
          <p:cNvSpPr txBox="1"/>
          <p:nvPr/>
        </p:nvSpPr>
        <p:spPr>
          <a:xfrm>
            <a:off x="1219650" y="1269200"/>
            <a:ext cx="71946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lt1"/>
              </a:buClr>
              <a:buSzPts val="2800"/>
              <a:buFont typeface="Lato"/>
              <a:buChar char="●"/>
            </a:pPr>
            <a:r>
              <a:rPr lang="en-GB" sz="2800">
                <a:solidFill>
                  <a:schemeClr val="lt1"/>
                </a:solidFill>
                <a:latin typeface="Lato"/>
                <a:ea typeface="Lato"/>
                <a:cs typeface="Lato"/>
                <a:sym typeface="Lato"/>
              </a:rPr>
              <a:t>Encryption VS Decryption</a:t>
            </a:r>
            <a:endParaRPr sz="2800">
              <a:solidFill>
                <a:schemeClr val="lt1"/>
              </a:solidFill>
              <a:latin typeface="Lato"/>
              <a:ea typeface="Lato"/>
              <a:cs typeface="Lato"/>
              <a:sym typeface="Lato"/>
            </a:endParaRPr>
          </a:p>
          <a:p>
            <a:pPr indent="-406400" lvl="0" marL="457200" rtl="0" algn="l">
              <a:spcBef>
                <a:spcPts val="0"/>
              </a:spcBef>
              <a:spcAft>
                <a:spcPts val="0"/>
              </a:spcAft>
              <a:buClr>
                <a:schemeClr val="lt1"/>
              </a:buClr>
              <a:buSzPts val="2800"/>
              <a:buFont typeface="Lato"/>
              <a:buChar char="●"/>
            </a:pPr>
            <a:r>
              <a:rPr lang="en-GB" sz="2800">
                <a:solidFill>
                  <a:schemeClr val="lt1"/>
                </a:solidFill>
                <a:latin typeface="Lato"/>
                <a:ea typeface="Lato"/>
                <a:cs typeface="Lato"/>
                <a:sym typeface="Lato"/>
              </a:rPr>
              <a:t>Block Cipher</a:t>
            </a:r>
            <a:endParaRPr sz="2800">
              <a:solidFill>
                <a:schemeClr val="lt1"/>
              </a:solidFill>
              <a:latin typeface="Lato"/>
              <a:ea typeface="Lato"/>
              <a:cs typeface="Lato"/>
              <a:sym typeface="Lato"/>
            </a:endParaRPr>
          </a:p>
          <a:p>
            <a:pPr indent="-406400" lvl="0" marL="457200" rtl="0" algn="l">
              <a:spcBef>
                <a:spcPts val="0"/>
              </a:spcBef>
              <a:spcAft>
                <a:spcPts val="0"/>
              </a:spcAft>
              <a:buClr>
                <a:schemeClr val="lt1"/>
              </a:buClr>
              <a:buSzPts val="2800"/>
              <a:buFont typeface="Lato"/>
              <a:buChar char="●"/>
            </a:pPr>
            <a:r>
              <a:rPr lang="en-GB" sz="2800">
                <a:solidFill>
                  <a:schemeClr val="lt1"/>
                </a:solidFill>
                <a:latin typeface="Lato"/>
                <a:ea typeface="Lato"/>
                <a:cs typeface="Lato"/>
                <a:sym typeface="Lato"/>
              </a:rPr>
              <a:t>Symmetric Encryption Algorithm</a:t>
            </a:r>
            <a:endParaRPr sz="2800">
              <a:solidFill>
                <a:schemeClr val="lt1"/>
              </a:solidFill>
              <a:latin typeface="Lato"/>
              <a:ea typeface="Lato"/>
              <a:cs typeface="Lato"/>
              <a:sym typeface="Lato"/>
            </a:endParaRPr>
          </a:p>
          <a:p>
            <a:pPr indent="-406400" lvl="0" marL="457200" rtl="0" algn="l">
              <a:spcBef>
                <a:spcPts val="0"/>
              </a:spcBef>
              <a:spcAft>
                <a:spcPts val="0"/>
              </a:spcAft>
              <a:buClr>
                <a:schemeClr val="lt1"/>
              </a:buClr>
              <a:buSzPts val="2800"/>
              <a:buFont typeface="Lato"/>
              <a:buChar char="●"/>
            </a:pPr>
            <a:r>
              <a:rPr lang="en-GB" sz="2800">
                <a:solidFill>
                  <a:schemeClr val="lt1"/>
                </a:solidFill>
                <a:latin typeface="Lato"/>
                <a:ea typeface="Lato"/>
                <a:cs typeface="Lato"/>
                <a:sym typeface="Lato"/>
              </a:rPr>
              <a:t>RSA (Rivest–Shamir–Adleman)</a:t>
            </a:r>
            <a:endParaRPr sz="28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Related 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2548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Symmetric</a:t>
            </a:r>
            <a:endParaRPr/>
          </a:p>
          <a:p>
            <a:pPr indent="0" lvl="0" marL="0" rtl="0" algn="l">
              <a:spcBef>
                <a:spcPts val="0"/>
              </a:spcBef>
              <a:spcAft>
                <a:spcPts val="0"/>
              </a:spcAft>
              <a:buNone/>
            </a:pPr>
            <a:r>
              <a:rPr lang="en-GB"/>
              <a:t>Encryption</a:t>
            </a:r>
            <a:endParaRPr/>
          </a:p>
          <a:p>
            <a:pPr indent="0" lvl="0" marL="0" rtl="0" algn="l">
              <a:spcBef>
                <a:spcPts val="0"/>
              </a:spcBef>
              <a:spcAft>
                <a:spcPts val="0"/>
              </a:spcAft>
              <a:buNone/>
            </a:pPr>
            <a:r>
              <a:rPr lang="en-GB"/>
              <a:t>Algorithm</a:t>
            </a:r>
            <a:endParaRPr/>
          </a:p>
        </p:txBody>
      </p:sp>
      <p:pic>
        <p:nvPicPr>
          <p:cNvPr id="275" name="Google Shape;275;p24"/>
          <p:cNvPicPr preferRelativeResize="0"/>
          <p:nvPr/>
        </p:nvPicPr>
        <p:blipFill>
          <a:blip r:embed="rId3">
            <a:alphaModFix/>
          </a:blip>
          <a:stretch>
            <a:fillRect/>
          </a:stretch>
        </p:blipFill>
        <p:spPr>
          <a:xfrm>
            <a:off x="3845849" y="393750"/>
            <a:ext cx="4490553" cy="4084999"/>
          </a:xfrm>
          <a:prstGeom prst="rect">
            <a:avLst/>
          </a:prstGeom>
          <a:noFill/>
          <a:ln>
            <a:noFill/>
          </a:ln>
        </p:spPr>
      </p:pic>
      <p:sp>
        <p:nvSpPr>
          <p:cNvPr id="276" name="Google Shape;276;p24"/>
          <p:cNvSpPr txBox="1"/>
          <p:nvPr/>
        </p:nvSpPr>
        <p:spPr>
          <a:xfrm>
            <a:off x="1297500" y="1746725"/>
            <a:ext cx="2423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Encrypt and </a:t>
            </a:r>
            <a:r>
              <a:rPr lang="en-GB">
                <a:solidFill>
                  <a:schemeClr val="lt1"/>
                </a:solidFill>
                <a:latin typeface="Lato"/>
                <a:ea typeface="Lato"/>
                <a:cs typeface="Lato"/>
                <a:sym typeface="Lato"/>
              </a:rPr>
              <a:t>decrypt</a:t>
            </a:r>
            <a:r>
              <a:rPr lang="en-GB">
                <a:solidFill>
                  <a:schemeClr val="lt1"/>
                </a:solidFill>
                <a:latin typeface="Lato"/>
                <a:ea typeface="Lato"/>
                <a:cs typeface="Lato"/>
                <a:sym typeface="Lato"/>
              </a:rPr>
              <a:t> with the same key</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Lato"/>
                <a:ea typeface="Lato"/>
                <a:cs typeface="Lato"/>
                <a:sym typeface="Lato"/>
              </a:rPr>
              <a:t>AES Algorithm - RFC3602</a:t>
            </a:r>
            <a:endParaRPr sz="3600"/>
          </a:p>
        </p:txBody>
      </p:sp>
      <p:sp>
        <p:nvSpPr>
          <p:cNvPr id="282" name="Google Shape;282;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000"/>
              <a:t>2.2. Key Size and Number of Rounds</a:t>
            </a:r>
            <a:endParaRPr b="1" sz="2000"/>
          </a:p>
          <a:p>
            <a:pPr indent="-330200" lvl="0" marL="457200" rtl="0" algn="l">
              <a:lnSpc>
                <a:spcPct val="100000"/>
              </a:lnSpc>
              <a:spcBef>
                <a:spcPts val="0"/>
              </a:spcBef>
              <a:spcAft>
                <a:spcPts val="0"/>
              </a:spcAft>
              <a:buClr>
                <a:srgbClr val="FFFF00"/>
              </a:buClr>
              <a:buSzPts val="1600"/>
              <a:buFont typeface="Arial"/>
              <a:buChar char="●"/>
            </a:pPr>
            <a:r>
              <a:rPr lang="en-GB" sz="1600"/>
              <a:t>Key size: { 128, 192, 256 }</a:t>
            </a:r>
            <a:endParaRPr sz="1600"/>
          </a:p>
          <a:p>
            <a:pPr indent="-330200" lvl="0" marL="457200" rtl="0" algn="l">
              <a:lnSpc>
                <a:spcPct val="100000"/>
              </a:lnSpc>
              <a:spcBef>
                <a:spcPts val="0"/>
              </a:spcBef>
              <a:spcAft>
                <a:spcPts val="0"/>
              </a:spcAft>
              <a:buClr>
                <a:srgbClr val="FFFF00"/>
              </a:buClr>
              <a:buSzPts val="1600"/>
              <a:buFont typeface="Arial"/>
              <a:buChar char="●"/>
            </a:pPr>
            <a:r>
              <a:rPr lang="en-GB" sz="1600"/>
              <a:t>No. of Rounds wrt key size: {10, 12, 14}</a:t>
            </a:r>
            <a:endParaRPr sz="1600"/>
          </a:p>
          <a:p>
            <a:pPr indent="0" lvl="0" marL="45720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GB" sz="2000"/>
              <a:t>2.4. Block Size and Padding</a:t>
            </a:r>
            <a:endParaRPr b="1" sz="2000"/>
          </a:p>
          <a:p>
            <a:pPr indent="-330200" lvl="0" marL="457200" rtl="0" algn="l">
              <a:lnSpc>
                <a:spcPct val="100000"/>
              </a:lnSpc>
              <a:spcBef>
                <a:spcPts val="0"/>
              </a:spcBef>
              <a:spcAft>
                <a:spcPts val="0"/>
              </a:spcAft>
              <a:buClr>
                <a:srgbClr val="FFFF00"/>
              </a:buClr>
              <a:buSzPts val="1600"/>
              <a:buFont typeface="Arial"/>
              <a:buChar char="●"/>
            </a:pPr>
            <a:r>
              <a:rPr lang="en-GB" sz="1600"/>
              <a:t>The AES uses a block size of sixteen octets (128 bits)</a:t>
            </a:r>
            <a:endParaRPr sz="1600"/>
          </a:p>
          <a:p>
            <a:pPr indent="-330200" lvl="0" marL="457200" rtl="0" algn="l">
              <a:lnSpc>
                <a:spcPct val="100000"/>
              </a:lnSpc>
              <a:spcBef>
                <a:spcPts val="0"/>
              </a:spcBef>
              <a:spcAft>
                <a:spcPts val="0"/>
              </a:spcAft>
              <a:buClr>
                <a:srgbClr val="FFFF00"/>
              </a:buClr>
              <a:buSzPts val="1600"/>
              <a:buFont typeface="Arial"/>
              <a:buChar char="●"/>
            </a:pPr>
            <a:r>
              <a:rPr lang="en-GB" sz="1600"/>
              <a:t>Padding is required by the AES to maintain a 16-octet (128-bit) block size.</a:t>
            </a:r>
            <a:endParaRPr sz="1600"/>
          </a:p>
          <a:p>
            <a:pPr indent="0" lvl="0" marL="0" rtl="0" algn="l">
              <a:spcBef>
                <a:spcPts val="0"/>
              </a:spcBef>
              <a:spcAft>
                <a:spcPts val="160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